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69"/>
  </p:normalViewPr>
  <p:slideViewPr>
    <p:cSldViewPr snapToGrid="0">
      <p:cViewPr varScale="1">
        <p:scale>
          <a:sx n="96" d="100"/>
          <a:sy n="96" d="100"/>
        </p:scale>
        <p:origin x="2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94B100-B922-4E93-9F55-E80648B41F48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F749EC1-4D76-4B65-91C8-A46B6191B30A}">
      <dgm:prSet/>
      <dgm:spPr/>
      <dgm:t>
        <a:bodyPr/>
        <a:lstStyle/>
        <a:p>
          <a:r>
            <a:rPr lang="en-US" b="1" i="0"/>
            <a:t>Efficiency</a:t>
          </a:r>
          <a:r>
            <a:rPr lang="en-US" b="0" i="0"/>
            <a:t>: With our model, the bank's team of fraud analysts can focus on the top 400 risky transactions per month, improving their efficiency.</a:t>
          </a:r>
          <a:endParaRPr lang="en-US"/>
        </a:p>
      </dgm:t>
    </dgm:pt>
    <dgm:pt modelId="{66648527-96A4-47E7-91F1-D79A51053442}" type="parTrans" cxnId="{677668C1-1B60-499E-B60C-B2F0E828A65C}">
      <dgm:prSet/>
      <dgm:spPr/>
      <dgm:t>
        <a:bodyPr/>
        <a:lstStyle/>
        <a:p>
          <a:endParaRPr lang="en-US"/>
        </a:p>
      </dgm:t>
    </dgm:pt>
    <dgm:pt modelId="{7C140177-5448-461D-AA5E-B3C6B2030CB4}" type="sibTrans" cxnId="{677668C1-1B60-499E-B60C-B2F0E828A65C}">
      <dgm:prSet/>
      <dgm:spPr/>
      <dgm:t>
        <a:bodyPr/>
        <a:lstStyle/>
        <a:p>
          <a:endParaRPr lang="en-US"/>
        </a:p>
      </dgm:t>
    </dgm:pt>
    <dgm:pt modelId="{D60FCEBA-9BF4-4F32-BC67-32E5562C7BD8}">
      <dgm:prSet/>
      <dgm:spPr/>
      <dgm:t>
        <a:bodyPr/>
        <a:lstStyle/>
        <a:p>
          <a:r>
            <a:rPr lang="en-US" b="1" i="0"/>
            <a:t>Customer Satisfaction</a:t>
          </a:r>
          <a:r>
            <a:rPr lang="en-US" b="0" i="0"/>
            <a:t>: By preventing fraudulent transactions, we improve customer satisfaction and trust in the bank.</a:t>
          </a:r>
          <a:endParaRPr lang="en-US"/>
        </a:p>
      </dgm:t>
    </dgm:pt>
    <dgm:pt modelId="{3A213648-DA5D-4B8D-AF62-002D6780A673}" type="parTrans" cxnId="{33DEA5BF-503A-4106-86B5-FC5310817E80}">
      <dgm:prSet/>
      <dgm:spPr/>
      <dgm:t>
        <a:bodyPr/>
        <a:lstStyle/>
        <a:p>
          <a:endParaRPr lang="en-US"/>
        </a:p>
      </dgm:t>
    </dgm:pt>
    <dgm:pt modelId="{403B5F93-62CC-44D1-8775-D7A21898D910}" type="sibTrans" cxnId="{33DEA5BF-503A-4106-86B5-FC5310817E80}">
      <dgm:prSet/>
      <dgm:spPr/>
      <dgm:t>
        <a:bodyPr/>
        <a:lstStyle/>
        <a:p>
          <a:endParaRPr lang="en-US"/>
        </a:p>
      </dgm:t>
    </dgm:pt>
    <dgm:pt modelId="{693B447C-830E-4888-9D86-94FF8E5A7028}">
      <dgm:prSet/>
      <dgm:spPr/>
      <dgm:t>
        <a:bodyPr/>
        <a:lstStyle/>
        <a:p>
          <a:r>
            <a:rPr lang="en-US" b="1" i="0"/>
            <a:t>Preventive Measures</a:t>
          </a:r>
          <a:r>
            <a:rPr lang="en-US" b="0" i="0"/>
            <a:t>: Insights from the data showed that certain days of the week, hours of the day, certain merchants, and point-of-sale (POS) entry modes are more prone to fraud. This information can be used to implement preventive measures.</a:t>
          </a:r>
          <a:endParaRPr lang="en-US"/>
        </a:p>
      </dgm:t>
    </dgm:pt>
    <dgm:pt modelId="{90019508-44A8-43DC-A0DD-B9A7E9DD959B}" type="parTrans" cxnId="{D9480ACF-3EC4-4282-A5FA-40336C4F1049}">
      <dgm:prSet/>
      <dgm:spPr/>
      <dgm:t>
        <a:bodyPr/>
        <a:lstStyle/>
        <a:p>
          <a:endParaRPr lang="en-US"/>
        </a:p>
      </dgm:t>
    </dgm:pt>
    <dgm:pt modelId="{3E97802E-D19A-4276-8AB0-AEF819AC372E}" type="sibTrans" cxnId="{D9480ACF-3EC4-4282-A5FA-40336C4F1049}">
      <dgm:prSet/>
      <dgm:spPr/>
      <dgm:t>
        <a:bodyPr/>
        <a:lstStyle/>
        <a:p>
          <a:endParaRPr lang="en-US"/>
        </a:p>
      </dgm:t>
    </dgm:pt>
    <dgm:pt modelId="{6F32222B-9453-471D-898A-577C6CF1648C}">
      <dgm:prSet/>
      <dgm:spPr/>
      <dgm:t>
        <a:bodyPr/>
        <a:lstStyle/>
        <a:p>
          <a:r>
            <a:rPr lang="en-US" b="1" i="0"/>
            <a:t>Savings</a:t>
          </a:r>
          <a:r>
            <a:rPr lang="en-US" b="0" i="0"/>
            <a:t>: By preventing fraudulent transactions, the bank can save a significant amount of money which can be calculated once we have real monetary values associated with the frauds.</a:t>
          </a:r>
          <a:endParaRPr lang="en-US"/>
        </a:p>
      </dgm:t>
    </dgm:pt>
    <dgm:pt modelId="{4920FEAF-7C73-48C6-915C-F1CA560ACAEF}" type="parTrans" cxnId="{F0B962F7-93A4-458E-9659-06A752F1C74D}">
      <dgm:prSet/>
      <dgm:spPr/>
      <dgm:t>
        <a:bodyPr/>
        <a:lstStyle/>
        <a:p>
          <a:endParaRPr lang="en-US"/>
        </a:p>
      </dgm:t>
    </dgm:pt>
    <dgm:pt modelId="{13B7125E-7DB7-40E7-8065-D131FA059F7B}" type="sibTrans" cxnId="{F0B962F7-93A4-458E-9659-06A752F1C74D}">
      <dgm:prSet/>
      <dgm:spPr/>
      <dgm:t>
        <a:bodyPr/>
        <a:lstStyle/>
        <a:p>
          <a:endParaRPr lang="en-US"/>
        </a:p>
      </dgm:t>
    </dgm:pt>
    <dgm:pt modelId="{06DBB9EE-C6DF-4205-9209-2D24DF3DFECC}">
      <dgm:prSet/>
      <dgm:spPr/>
      <dgm:t>
        <a:bodyPr/>
        <a:lstStyle/>
        <a:p>
          <a:r>
            <a:rPr lang="en-US" b="1" i="0"/>
            <a:t>Future Improvements</a:t>
          </a:r>
          <a:r>
            <a:rPr lang="en-US" b="0" i="0"/>
            <a:t>: The model's performance can further be improved by feature engineering, trying out different oversampling techniques, and implementing deep learning algorithms.</a:t>
          </a:r>
          <a:endParaRPr lang="en-US"/>
        </a:p>
      </dgm:t>
    </dgm:pt>
    <dgm:pt modelId="{138CEB01-1DCD-4B78-B26C-6190927257FE}" type="parTrans" cxnId="{C0EC91F1-8818-48FC-AA80-DD328EE52EAF}">
      <dgm:prSet/>
      <dgm:spPr/>
      <dgm:t>
        <a:bodyPr/>
        <a:lstStyle/>
        <a:p>
          <a:endParaRPr lang="en-US"/>
        </a:p>
      </dgm:t>
    </dgm:pt>
    <dgm:pt modelId="{DFFCF4F4-8E67-4420-9A4C-DC0C9643DFE7}" type="sibTrans" cxnId="{C0EC91F1-8818-48FC-AA80-DD328EE52EAF}">
      <dgm:prSet/>
      <dgm:spPr/>
      <dgm:t>
        <a:bodyPr/>
        <a:lstStyle/>
        <a:p>
          <a:endParaRPr lang="en-US"/>
        </a:p>
      </dgm:t>
    </dgm:pt>
    <dgm:pt modelId="{BC2A962E-6E17-5545-8A69-FF814136357F}" type="pres">
      <dgm:prSet presAssocID="{0594B100-B922-4E93-9F55-E80648B41F48}" presName="diagram" presStyleCnt="0">
        <dgm:presLayoutVars>
          <dgm:dir/>
          <dgm:resizeHandles val="exact"/>
        </dgm:presLayoutVars>
      </dgm:prSet>
      <dgm:spPr/>
    </dgm:pt>
    <dgm:pt modelId="{A12B70D3-3DB0-1A40-A136-1297C6A294EA}" type="pres">
      <dgm:prSet presAssocID="{9F749EC1-4D76-4B65-91C8-A46B6191B30A}" presName="node" presStyleLbl="node1" presStyleIdx="0" presStyleCnt="5">
        <dgm:presLayoutVars>
          <dgm:bulletEnabled val="1"/>
        </dgm:presLayoutVars>
      </dgm:prSet>
      <dgm:spPr/>
    </dgm:pt>
    <dgm:pt modelId="{C59A1200-F385-884B-A10C-266B891BC807}" type="pres">
      <dgm:prSet presAssocID="{7C140177-5448-461D-AA5E-B3C6B2030CB4}" presName="sibTrans" presStyleCnt="0"/>
      <dgm:spPr/>
    </dgm:pt>
    <dgm:pt modelId="{04468187-8D36-4240-BE07-C3762AAEE468}" type="pres">
      <dgm:prSet presAssocID="{D60FCEBA-9BF4-4F32-BC67-32E5562C7BD8}" presName="node" presStyleLbl="node1" presStyleIdx="1" presStyleCnt="5">
        <dgm:presLayoutVars>
          <dgm:bulletEnabled val="1"/>
        </dgm:presLayoutVars>
      </dgm:prSet>
      <dgm:spPr/>
    </dgm:pt>
    <dgm:pt modelId="{E4BACAD3-5E8A-C848-A40E-E380AFF07345}" type="pres">
      <dgm:prSet presAssocID="{403B5F93-62CC-44D1-8775-D7A21898D910}" presName="sibTrans" presStyleCnt="0"/>
      <dgm:spPr/>
    </dgm:pt>
    <dgm:pt modelId="{F96E02FC-279A-C643-B349-52B5DF11A4D4}" type="pres">
      <dgm:prSet presAssocID="{693B447C-830E-4888-9D86-94FF8E5A7028}" presName="node" presStyleLbl="node1" presStyleIdx="2" presStyleCnt="5">
        <dgm:presLayoutVars>
          <dgm:bulletEnabled val="1"/>
        </dgm:presLayoutVars>
      </dgm:prSet>
      <dgm:spPr/>
    </dgm:pt>
    <dgm:pt modelId="{9B8E8096-86D7-A04A-9AF6-7809859F249B}" type="pres">
      <dgm:prSet presAssocID="{3E97802E-D19A-4276-8AB0-AEF819AC372E}" presName="sibTrans" presStyleCnt="0"/>
      <dgm:spPr/>
    </dgm:pt>
    <dgm:pt modelId="{26F2AFDD-8736-B140-8D07-98A261426958}" type="pres">
      <dgm:prSet presAssocID="{6F32222B-9453-471D-898A-577C6CF1648C}" presName="node" presStyleLbl="node1" presStyleIdx="3" presStyleCnt="5">
        <dgm:presLayoutVars>
          <dgm:bulletEnabled val="1"/>
        </dgm:presLayoutVars>
      </dgm:prSet>
      <dgm:spPr/>
    </dgm:pt>
    <dgm:pt modelId="{2A3F08F3-53BC-864E-904F-78913DFFCF93}" type="pres">
      <dgm:prSet presAssocID="{13B7125E-7DB7-40E7-8065-D131FA059F7B}" presName="sibTrans" presStyleCnt="0"/>
      <dgm:spPr/>
    </dgm:pt>
    <dgm:pt modelId="{1E7F1838-B5E0-644E-A172-3E5BA4889BE9}" type="pres">
      <dgm:prSet presAssocID="{06DBB9EE-C6DF-4205-9209-2D24DF3DFECC}" presName="node" presStyleLbl="node1" presStyleIdx="4" presStyleCnt="5">
        <dgm:presLayoutVars>
          <dgm:bulletEnabled val="1"/>
        </dgm:presLayoutVars>
      </dgm:prSet>
      <dgm:spPr/>
    </dgm:pt>
  </dgm:ptLst>
  <dgm:cxnLst>
    <dgm:cxn modelId="{8EDA7704-4B53-6D48-863E-A3BD14807B1C}" type="presOf" srcId="{06DBB9EE-C6DF-4205-9209-2D24DF3DFECC}" destId="{1E7F1838-B5E0-644E-A172-3E5BA4889BE9}" srcOrd="0" destOrd="0" presId="urn:microsoft.com/office/officeart/2005/8/layout/default"/>
    <dgm:cxn modelId="{419A0C06-5AA7-6640-9B08-2A36C8A5AC83}" type="presOf" srcId="{0594B100-B922-4E93-9F55-E80648B41F48}" destId="{BC2A962E-6E17-5545-8A69-FF814136357F}" srcOrd="0" destOrd="0" presId="urn:microsoft.com/office/officeart/2005/8/layout/default"/>
    <dgm:cxn modelId="{3B293232-7B7F-7B4B-97D1-D3A4D33AA10F}" type="presOf" srcId="{9F749EC1-4D76-4B65-91C8-A46B6191B30A}" destId="{A12B70D3-3DB0-1A40-A136-1297C6A294EA}" srcOrd="0" destOrd="0" presId="urn:microsoft.com/office/officeart/2005/8/layout/default"/>
    <dgm:cxn modelId="{33DEA5BF-503A-4106-86B5-FC5310817E80}" srcId="{0594B100-B922-4E93-9F55-E80648B41F48}" destId="{D60FCEBA-9BF4-4F32-BC67-32E5562C7BD8}" srcOrd="1" destOrd="0" parTransId="{3A213648-DA5D-4B8D-AF62-002D6780A673}" sibTransId="{403B5F93-62CC-44D1-8775-D7A21898D910}"/>
    <dgm:cxn modelId="{677668C1-1B60-499E-B60C-B2F0E828A65C}" srcId="{0594B100-B922-4E93-9F55-E80648B41F48}" destId="{9F749EC1-4D76-4B65-91C8-A46B6191B30A}" srcOrd="0" destOrd="0" parTransId="{66648527-96A4-47E7-91F1-D79A51053442}" sibTransId="{7C140177-5448-461D-AA5E-B3C6B2030CB4}"/>
    <dgm:cxn modelId="{3C1E29C4-51F1-5A46-9234-9215E4C0A96A}" type="presOf" srcId="{D60FCEBA-9BF4-4F32-BC67-32E5562C7BD8}" destId="{04468187-8D36-4240-BE07-C3762AAEE468}" srcOrd="0" destOrd="0" presId="urn:microsoft.com/office/officeart/2005/8/layout/default"/>
    <dgm:cxn modelId="{D9480ACF-3EC4-4282-A5FA-40336C4F1049}" srcId="{0594B100-B922-4E93-9F55-E80648B41F48}" destId="{693B447C-830E-4888-9D86-94FF8E5A7028}" srcOrd="2" destOrd="0" parTransId="{90019508-44A8-43DC-A0DD-B9A7E9DD959B}" sibTransId="{3E97802E-D19A-4276-8AB0-AEF819AC372E}"/>
    <dgm:cxn modelId="{3D54ABDF-1EFE-894D-B5A5-90AE1A27A1D0}" type="presOf" srcId="{693B447C-830E-4888-9D86-94FF8E5A7028}" destId="{F96E02FC-279A-C643-B349-52B5DF11A4D4}" srcOrd="0" destOrd="0" presId="urn:microsoft.com/office/officeart/2005/8/layout/default"/>
    <dgm:cxn modelId="{0CB473F1-7461-794A-89D0-9EBFEA3F115A}" type="presOf" srcId="{6F32222B-9453-471D-898A-577C6CF1648C}" destId="{26F2AFDD-8736-B140-8D07-98A261426958}" srcOrd="0" destOrd="0" presId="urn:microsoft.com/office/officeart/2005/8/layout/default"/>
    <dgm:cxn modelId="{C0EC91F1-8818-48FC-AA80-DD328EE52EAF}" srcId="{0594B100-B922-4E93-9F55-E80648B41F48}" destId="{06DBB9EE-C6DF-4205-9209-2D24DF3DFECC}" srcOrd="4" destOrd="0" parTransId="{138CEB01-1DCD-4B78-B26C-6190927257FE}" sibTransId="{DFFCF4F4-8E67-4420-9A4C-DC0C9643DFE7}"/>
    <dgm:cxn modelId="{F0B962F7-93A4-458E-9659-06A752F1C74D}" srcId="{0594B100-B922-4E93-9F55-E80648B41F48}" destId="{6F32222B-9453-471D-898A-577C6CF1648C}" srcOrd="3" destOrd="0" parTransId="{4920FEAF-7C73-48C6-915C-F1CA560ACAEF}" sibTransId="{13B7125E-7DB7-40E7-8065-D131FA059F7B}"/>
    <dgm:cxn modelId="{41FB9F89-4655-C44B-AF36-78D3F381093B}" type="presParOf" srcId="{BC2A962E-6E17-5545-8A69-FF814136357F}" destId="{A12B70D3-3DB0-1A40-A136-1297C6A294EA}" srcOrd="0" destOrd="0" presId="urn:microsoft.com/office/officeart/2005/8/layout/default"/>
    <dgm:cxn modelId="{546B7C63-B1EB-7542-AA99-6799B519E2C3}" type="presParOf" srcId="{BC2A962E-6E17-5545-8A69-FF814136357F}" destId="{C59A1200-F385-884B-A10C-266B891BC807}" srcOrd="1" destOrd="0" presId="urn:microsoft.com/office/officeart/2005/8/layout/default"/>
    <dgm:cxn modelId="{655804C8-E024-8944-9805-CC602AC1C7FF}" type="presParOf" srcId="{BC2A962E-6E17-5545-8A69-FF814136357F}" destId="{04468187-8D36-4240-BE07-C3762AAEE468}" srcOrd="2" destOrd="0" presId="urn:microsoft.com/office/officeart/2005/8/layout/default"/>
    <dgm:cxn modelId="{2BC6100E-D61D-224C-8E5A-2B8CDC8FD42D}" type="presParOf" srcId="{BC2A962E-6E17-5545-8A69-FF814136357F}" destId="{E4BACAD3-5E8A-C848-A40E-E380AFF07345}" srcOrd="3" destOrd="0" presId="urn:microsoft.com/office/officeart/2005/8/layout/default"/>
    <dgm:cxn modelId="{3A9CD20E-9E7D-8644-B605-90D17524E347}" type="presParOf" srcId="{BC2A962E-6E17-5545-8A69-FF814136357F}" destId="{F96E02FC-279A-C643-B349-52B5DF11A4D4}" srcOrd="4" destOrd="0" presId="urn:microsoft.com/office/officeart/2005/8/layout/default"/>
    <dgm:cxn modelId="{1BF6476E-60E8-644A-9BF7-5AFDC7D3275B}" type="presParOf" srcId="{BC2A962E-6E17-5545-8A69-FF814136357F}" destId="{9B8E8096-86D7-A04A-9AF6-7809859F249B}" srcOrd="5" destOrd="0" presId="urn:microsoft.com/office/officeart/2005/8/layout/default"/>
    <dgm:cxn modelId="{9642B2B2-FCE7-764C-818E-5F81E51EA241}" type="presParOf" srcId="{BC2A962E-6E17-5545-8A69-FF814136357F}" destId="{26F2AFDD-8736-B140-8D07-98A261426958}" srcOrd="6" destOrd="0" presId="urn:microsoft.com/office/officeart/2005/8/layout/default"/>
    <dgm:cxn modelId="{8A32C5C3-5637-4C43-BD56-3A898604B9AC}" type="presParOf" srcId="{BC2A962E-6E17-5545-8A69-FF814136357F}" destId="{2A3F08F3-53BC-864E-904F-78913DFFCF93}" srcOrd="7" destOrd="0" presId="urn:microsoft.com/office/officeart/2005/8/layout/default"/>
    <dgm:cxn modelId="{776C8087-DA1C-8C46-BDB1-F4101BEA2D3D}" type="presParOf" srcId="{BC2A962E-6E17-5545-8A69-FF814136357F}" destId="{1E7F1838-B5E0-644E-A172-3E5BA4889BE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2B70D3-3DB0-1A40-A136-1297C6A294EA}">
      <dsp:nvSpPr>
        <dsp:cNvPr id="0" name=""/>
        <dsp:cNvSpPr/>
      </dsp:nvSpPr>
      <dsp:spPr>
        <a:xfrm>
          <a:off x="402550" y="1992"/>
          <a:ext cx="3034531" cy="18207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Efficiency</a:t>
          </a:r>
          <a:r>
            <a:rPr lang="en-US" sz="1500" b="0" i="0" kern="1200"/>
            <a:t>: With our model, the bank's team of fraud analysts can focus on the top 400 risky transactions per month, improving their efficiency.</a:t>
          </a:r>
          <a:endParaRPr lang="en-US" sz="1500" kern="1200"/>
        </a:p>
      </dsp:txBody>
      <dsp:txXfrm>
        <a:off x="402550" y="1992"/>
        <a:ext cx="3034531" cy="1820718"/>
      </dsp:txXfrm>
    </dsp:sp>
    <dsp:sp modelId="{04468187-8D36-4240-BE07-C3762AAEE468}">
      <dsp:nvSpPr>
        <dsp:cNvPr id="0" name=""/>
        <dsp:cNvSpPr/>
      </dsp:nvSpPr>
      <dsp:spPr>
        <a:xfrm>
          <a:off x="3740534" y="1992"/>
          <a:ext cx="3034531" cy="1820718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Customer Satisfaction</a:t>
          </a:r>
          <a:r>
            <a:rPr lang="en-US" sz="1500" b="0" i="0" kern="1200"/>
            <a:t>: By preventing fraudulent transactions, we improve customer satisfaction and trust in the bank.</a:t>
          </a:r>
          <a:endParaRPr lang="en-US" sz="1500" kern="1200"/>
        </a:p>
      </dsp:txBody>
      <dsp:txXfrm>
        <a:off x="3740534" y="1992"/>
        <a:ext cx="3034531" cy="1820718"/>
      </dsp:txXfrm>
    </dsp:sp>
    <dsp:sp modelId="{F96E02FC-279A-C643-B349-52B5DF11A4D4}">
      <dsp:nvSpPr>
        <dsp:cNvPr id="0" name=""/>
        <dsp:cNvSpPr/>
      </dsp:nvSpPr>
      <dsp:spPr>
        <a:xfrm>
          <a:off x="7078518" y="1992"/>
          <a:ext cx="3034531" cy="1820718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Preventive Measures</a:t>
          </a:r>
          <a:r>
            <a:rPr lang="en-US" sz="1500" b="0" i="0" kern="1200"/>
            <a:t>: Insights from the data showed that certain days of the week, hours of the day, certain merchants, and point-of-sale (POS) entry modes are more prone to fraud. This information can be used to implement preventive measures.</a:t>
          </a:r>
          <a:endParaRPr lang="en-US" sz="1500" kern="1200"/>
        </a:p>
      </dsp:txBody>
      <dsp:txXfrm>
        <a:off x="7078518" y="1992"/>
        <a:ext cx="3034531" cy="1820718"/>
      </dsp:txXfrm>
    </dsp:sp>
    <dsp:sp modelId="{26F2AFDD-8736-B140-8D07-98A261426958}">
      <dsp:nvSpPr>
        <dsp:cNvPr id="0" name=""/>
        <dsp:cNvSpPr/>
      </dsp:nvSpPr>
      <dsp:spPr>
        <a:xfrm>
          <a:off x="2071542" y="2126164"/>
          <a:ext cx="3034531" cy="1820718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Savings</a:t>
          </a:r>
          <a:r>
            <a:rPr lang="en-US" sz="1500" b="0" i="0" kern="1200"/>
            <a:t>: By preventing fraudulent transactions, the bank can save a significant amount of money which can be calculated once we have real monetary values associated with the frauds.</a:t>
          </a:r>
          <a:endParaRPr lang="en-US" sz="1500" kern="1200"/>
        </a:p>
      </dsp:txBody>
      <dsp:txXfrm>
        <a:off x="2071542" y="2126164"/>
        <a:ext cx="3034531" cy="1820718"/>
      </dsp:txXfrm>
    </dsp:sp>
    <dsp:sp modelId="{1E7F1838-B5E0-644E-A172-3E5BA4889BE9}">
      <dsp:nvSpPr>
        <dsp:cNvPr id="0" name=""/>
        <dsp:cNvSpPr/>
      </dsp:nvSpPr>
      <dsp:spPr>
        <a:xfrm>
          <a:off x="5409526" y="2126164"/>
          <a:ext cx="3034531" cy="182071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Future Improvements</a:t>
          </a:r>
          <a:r>
            <a:rPr lang="en-US" sz="1500" b="0" i="0" kern="1200"/>
            <a:t>: The model's performance can further be improved by feature engineering, trying out different oversampling techniques, and implementing deep learning algorithms.</a:t>
          </a:r>
          <a:endParaRPr lang="en-US" sz="1500" kern="1200"/>
        </a:p>
      </dsp:txBody>
      <dsp:txXfrm>
        <a:off x="5409526" y="2126164"/>
        <a:ext cx="3034531" cy="1820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F7198-DF06-4BBB-9858-9183A8608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3FC232-577F-8756-A5BA-9C6B4248B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88DBE-11BC-ED98-E4A6-992239921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A3FC8-C2C5-DE40-8975-DE0FEE7E8AA6}" type="datetimeFigureOut">
              <a:rPr lang="en-US" smtClean="0"/>
              <a:t>7/28/23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66A42-47B2-EE8B-6957-4BC42D85D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16F29-C3F7-9AEE-C540-F1255F15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93F5-ADF0-9E4B-93A8-153C202FA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62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4063-9F01-1CB6-0CF5-35B4A8745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5A739-1A0C-24B7-0E4A-8EEAB59D6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5AABA-83D9-3E6C-FC80-1243ED151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A3FC8-C2C5-DE40-8975-DE0FEE7E8AA6}" type="datetimeFigureOut">
              <a:rPr lang="en-US" smtClean="0"/>
              <a:t>7/28/23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17038-F6CF-B81F-984A-F53EA3F15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189BB-5188-CD96-347E-AE151268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93F5-ADF0-9E4B-93A8-153C202FA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59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D55551-E518-3009-68F8-E950270681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4F6564-9A44-0637-1C06-29E60ABAF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697A1-7C31-7D32-CA3C-7538C7402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A3FC8-C2C5-DE40-8975-DE0FEE7E8AA6}" type="datetimeFigureOut">
              <a:rPr lang="en-US" smtClean="0"/>
              <a:t>7/28/23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83794-24C7-9290-79F6-41DC0AEF8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014A4-B0E9-34CF-F892-4E23E6036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93F5-ADF0-9E4B-93A8-153C202FA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07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BC0-6E8B-596A-4BF2-4382A0E17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C9A15-D8C8-6D3B-BD38-463615204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D3CF3-6657-6D41-A7E7-94C68FFD6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A3FC8-C2C5-DE40-8975-DE0FEE7E8AA6}" type="datetimeFigureOut">
              <a:rPr lang="en-US" smtClean="0"/>
              <a:t>7/28/23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94F93-2E71-22C7-3F13-85A942B10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4515D-608C-54B3-59EA-936D3BB52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93F5-ADF0-9E4B-93A8-153C202FA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9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9714B-FAAE-426C-2A2E-F2D467361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D2688-90EC-6F69-2B41-B212A4D7F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583D1-D4FE-7780-0D57-D2C94CEF9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A3FC8-C2C5-DE40-8975-DE0FEE7E8AA6}" type="datetimeFigureOut">
              <a:rPr lang="en-US" smtClean="0"/>
              <a:t>7/28/23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8D346-EEA0-E9F4-E2DC-8A11C22F6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5B769-D7B4-A305-8135-33422B6D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93F5-ADF0-9E4B-93A8-153C202FA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45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550FA-E433-DE26-B9C1-5EDB337B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EFFB2-F386-0C01-6431-EEC69C0E1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54478-91A1-3471-A2F3-7D109A501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72E7D-FF01-A179-86B2-9B5282E2B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A3FC8-C2C5-DE40-8975-DE0FEE7E8AA6}" type="datetimeFigureOut">
              <a:rPr lang="en-US" smtClean="0"/>
              <a:t>7/28/23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BFA86-B55A-A2B1-C710-FD9C9916A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5C0E4-C546-F0D5-A5C9-F6F0DBC7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93F5-ADF0-9E4B-93A8-153C202FA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75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64EE2-7691-ED70-C70E-9CBF2F93D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40FFE-07CD-3DDD-0E09-210E7F4CB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8788E-B792-E6C5-3CFE-05036943B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B5E5C-E4D6-CA19-1A4D-1271BCB9DB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DBB6F4-364D-26A9-CA15-D6D6A2373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4DD147-58A2-1DAE-BDFA-BA4C1EBE5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A3FC8-C2C5-DE40-8975-DE0FEE7E8AA6}" type="datetimeFigureOut">
              <a:rPr lang="en-US" smtClean="0"/>
              <a:t>7/28/23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D64B60-30BF-1EC6-A408-8156DA95F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A76806-899D-ADBE-2748-0B7A8564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93F5-ADF0-9E4B-93A8-153C202FA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4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225BC-3636-465C-8848-42ACB0900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A0617-50FC-C9DD-2907-B21B351E7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A3FC8-C2C5-DE40-8975-DE0FEE7E8AA6}" type="datetimeFigureOut">
              <a:rPr lang="en-US" smtClean="0"/>
              <a:t>7/28/23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1E1503-B4F6-4247-079D-64E203C7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533B5-C107-E0CD-6C61-390BCA7B3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93F5-ADF0-9E4B-93A8-153C202FA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04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52C8B1-9A62-8918-3A52-BB9624991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A3FC8-C2C5-DE40-8975-DE0FEE7E8AA6}" type="datetimeFigureOut">
              <a:rPr lang="en-US" smtClean="0"/>
              <a:t>7/28/23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D795A-453E-C3E3-FC8C-C3603D774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23EAA-41B7-9AA5-95E8-A3BEB5E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93F5-ADF0-9E4B-93A8-153C202FA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0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468E2-B7E6-2734-0E1E-6626DA9F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93DB8-9CDF-D727-ACBF-B66B7DD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9CEF4-3A05-186F-1A1A-1F92FA9D4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F712C-CC84-3D5C-DF5C-3FD23B033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A3FC8-C2C5-DE40-8975-DE0FEE7E8AA6}" type="datetimeFigureOut">
              <a:rPr lang="en-US" smtClean="0"/>
              <a:t>7/28/23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543F3-D779-6FCB-BC74-12E37B7AA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415E3-BAC8-888B-A934-BAA6FBCD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93F5-ADF0-9E4B-93A8-153C202FA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3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239A-93B5-D174-CF42-BE5779C8B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900546-6E58-10C9-8470-9C492C633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1F9DB-54E8-7356-A9E7-445C470F1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76CC3-9116-272C-DFA7-8A2C8E326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A3FC8-C2C5-DE40-8975-DE0FEE7E8AA6}" type="datetimeFigureOut">
              <a:rPr lang="en-US" smtClean="0"/>
              <a:t>7/28/23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ACEDF-2A75-75A6-9B91-F5346CE40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5F6E8-D098-C2CD-7297-670A52EC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93F5-ADF0-9E4B-93A8-153C202FA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60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6271CA-7CD2-193F-53F6-0DBA51DD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58B4E-3725-1997-9E85-05914152E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473D6-09D8-7B5F-F72C-4387FF7CBF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A3FC8-C2C5-DE40-8975-DE0FEE7E8AA6}" type="datetimeFigureOut">
              <a:rPr lang="en-US" smtClean="0"/>
              <a:t>7/28/23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DF52C-4A50-6EB4-DC16-B503C043F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2B4D7-0784-A37D-75D8-56644591D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093F5-ADF0-9E4B-93A8-153C202FA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72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People Discussing">
            <a:extLst>
              <a:ext uri="{FF2B5EF4-FFF2-40B4-BE49-F238E27FC236}">
                <a16:creationId xmlns:a16="http://schemas.microsoft.com/office/drawing/2014/main" id="{DD0D8BC6-D229-B7F2-D687-F6BD95496B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F5950-155A-BEA0-2AD9-9488BDDB7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i="0">
                <a:solidFill>
                  <a:srgbClr val="FFFFFF"/>
                </a:solidFill>
                <a:effectLst/>
                <a:latin typeface="Söhne"/>
              </a:rPr>
              <a:t>Implementation and Performance of Fraud Detection Model</a:t>
            </a:r>
            <a:endParaRPr lang="en-US" sz="5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6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CA8F4-599D-32CA-0FF4-F9E47E863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b="1" i="0">
                <a:solidFill>
                  <a:srgbClr val="FFFFFF"/>
                </a:solidFill>
                <a:effectLst/>
                <a:latin typeface="Söhne"/>
              </a:rPr>
              <a:t>Overview</a:t>
            </a:r>
            <a:br>
              <a:rPr lang="en-US" b="1" i="0">
                <a:solidFill>
                  <a:srgbClr val="FFFFFF"/>
                </a:solidFill>
                <a:effectLst/>
                <a:latin typeface="Söhne"/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C5892-B9D2-A9ED-FC9D-26992E36B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i="0" dirty="0">
                <a:effectLst/>
                <a:latin typeface="Söhne"/>
              </a:rPr>
              <a:t>Problem</a:t>
            </a:r>
            <a:r>
              <a:rPr lang="en-US" sz="2400" b="0" i="0" dirty="0">
                <a:effectLst/>
                <a:latin typeface="Söhne"/>
              </a:rPr>
              <a:t>: Increasing cases of fraud leading to customer dissatisfaction.</a:t>
            </a:r>
          </a:p>
          <a:p>
            <a:pPr marL="0" indent="0">
              <a:buNone/>
            </a:pPr>
            <a:r>
              <a:rPr lang="en-US" sz="2400" b="1" i="0" dirty="0">
                <a:effectLst/>
                <a:latin typeface="Söhne"/>
              </a:rPr>
              <a:t>Solution</a:t>
            </a:r>
            <a:r>
              <a:rPr lang="en-US" sz="2400" b="0" i="0" dirty="0">
                <a:effectLst/>
                <a:latin typeface="Söhne"/>
              </a:rPr>
              <a:t>: Implemented a machine learning model to identify and flag potential fraudulent transactions.</a:t>
            </a:r>
          </a:p>
          <a:p>
            <a:pPr marL="0" indent="0">
              <a:buNone/>
            </a:pPr>
            <a:r>
              <a:rPr lang="en-US" sz="2400" b="1" i="0" dirty="0">
                <a:effectLst/>
                <a:latin typeface="Söhne"/>
              </a:rPr>
              <a:t>Model</a:t>
            </a:r>
            <a:r>
              <a:rPr lang="en-US" sz="2400" b="0" i="0" dirty="0">
                <a:effectLst/>
                <a:latin typeface="Söhne"/>
              </a:rPr>
              <a:t>: </a:t>
            </a:r>
            <a:r>
              <a:rPr lang="en-US" sz="2400" b="0" i="0" dirty="0" err="1">
                <a:effectLst/>
                <a:latin typeface="Söhne"/>
              </a:rPr>
              <a:t>RandomForest</a:t>
            </a:r>
            <a:r>
              <a:rPr lang="en-US" sz="2400" b="0" i="0" dirty="0">
                <a:effectLst/>
                <a:latin typeface="Söhne"/>
              </a:rPr>
              <a:t> Classifier, chosen for its ability to handle a mix of categorical and numerical data and its high performance in binary classification tasks.</a:t>
            </a:r>
          </a:p>
          <a:p>
            <a:pPr marL="0" indent="0">
              <a:buNone/>
            </a:pPr>
            <a:r>
              <a:rPr lang="en-US" sz="2400" b="1" i="0" dirty="0">
                <a:effectLst/>
                <a:latin typeface="Söhne"/>
              </a:rPr>
              <a:t>Method</a:t>
            </a:r>
            <a:r>
              <a:rPr lang="en-US" sz="2400" b="0" i="0" dirty="0">
                <a:effectLst/>
                <a:latin typeface="Söhne"/>
              </a:rPr>
              <a:t>: Oversampling of minority class (fraudulent transactions) using SMOTE to handle the imbalanced dataset. The model was then trained and tested with 80/20 split.</a:t>
            </a:r>
          </a:p>
          <a:p>
            <a:pPr marL="0" indent="0">
              <a:buNone/>
            </a:pPr>
            <a:r>
              <a:rPr lang="en-US" sz="2400" b="1" i="0" dirty="0">
                <a:effectLst/>
                <a:latin typeface="Söhne"/>
              </a:rPr>
              <a:t>Performance</a:t>
            </a:r>
            <a:r>
              <a:rPr lang="en-US" sz="2400" b="0" i="0" dirty="0">
                <a:effectLst/>
                <a:latin typeface="Söhne"/>
              </a:rPr>
              <a:t>: High ROC AUC score of 0.97 indicating a very good performance.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90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84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blue rectangular bars with white text&#10;&#10;Description automatically generated">
            <a:extLst>
              <a:ext uri="{FF2B5EF4-FFF2-40B4-BE49-F238E27FC236}">
                <a16:creationId xmlns:a16="http://schemas.microsoft.com/office/drawing/2014/main" id="{BA6BA83A-5A35-CA5C-1CA5-BB1074765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549" y="874402"/>
            <a:ext cx="3122143" cy="201378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f blue bars with numbers&#10;&#10;Description automatically generated">
            <a:extLst>
              <a:ext uri="{FF2B5EF4-FFF2-40B4-BE49-F238E27FC236}">
                <a16:creationId xmlns:a16="http://schemas.microsoft.com/office/drawing/2014/main" id="{C4282C9B-FE0A-A8AB-D9AD-7295E8C37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518" y="852012"/>
            <a:ext cx="3252903" cy="206559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e chart with numbers and a few percentages&#10;&#10;Description automatically generated">
            <a:extLst>
              <a:ext uri="{FF2B5EF4-FFF2-40B4-BE49-F238E27FC236}">
                <a16:creationId xmlns:a16="http://schemas.microsoft.com/office/drawing/2014/main" id="{39EBC21A-A5ED-443C-8993-06AE7F8EE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64" y="3748194"/>
            <a:ext cx="2946713" cy="247163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aph of a number of cash&#10;&#10;Description automatically generated">
            <a:extLst>
              <a:ext uri="{FF2B5EF4-FFF2-40B4-BE49-F238E27FC236}">
                <a16:creationId xmlns:a16="http://schemas.microsoft.com/office/drawing/2014/main" id="{C6EA4459-C7B2-D97B-848A-B751C838E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676" y="2014716"/>
            <a:ext cx="3252903" cy="2842627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aph of a number of fraudent transactions&#10;&#10;Description automatically generated">
            <a:extLst>
              <a:ext uri="{FF2B5EF4-FFF2-40B4-BE49-F238E27FC236}">
                <a16:creationId xmlns:a16="http://schemas.microsoft.com/office/drawing/2014/main" id="{65B5CEDC-21D8-0997-409D-78F4316EA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3518" y="4149902"/>
            <a:ext cx="3252903" cy="167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07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D3069-BA77-4739-6824-A6A97BF6A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Model Performance</a:t>
            </a:r>
          </a:p>
        </p:txBody>
      </p:sp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6DAD4002-9261-1238-DCE2-92DCE50A4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256087"/>
            <a:ext cx="5131088" cy="3848315"/>
          </a:xfrm>
          <a:prstGeom prst="rect">
            <a:avLst/>
          </a:prstGeom>
        </p:spPr>
      </p:pic>
      <p:pic>
        <p:nvPicPr>
          <p:cNvPr id="11" name="Content Placeholder 10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6363AA87-6637-FF7C-FBBF-8660762BD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17815"/>
            <a:ext cx="4534125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78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554C8-184A-1EB5-22CC-A462C5B2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i="0">
                <a:effectLst/>
                <a:latin typeface="Söhne"/>
              </a:rPr>
              <a:t>Impact</a:t>
            </a:r>
            <a:endParaRPr lang="en-US" sz="5400"/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09B2C647-B936-DE03-B67D-ED9CFB9B07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3243971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0248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256</Words>
  <Application>Microsoft Macintosh PowerPoint</Application>
  <PresentationFormat>Widescreen</PresentationFormat>
  <Paragraphs>14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Söhne</vt:lpstr>
      <vt:lpstr>Office Theme</vt:lpstr>
      <vt:lpstr>Implementation and Performance of Fraud Detection Model</vt:lpstr>
      <vt:lpstr>Overview </vt:lpstr>
      <vt:lpstr>PowerPoint Presentation</vt:lpstr>
      <vt:lpstr>Model Performance</vt:lpstr>
      <vt:lpstr>Impact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and Performance of Fraud Detection Model</dc:title>
  <dc:creator>Shah, Abhishek Kumar</dc:creator>
  <cp:lastModifiedBy>Shah, Abhishek Kumar</cp:lastModifiedBy>
  <cp:revision>2</cp:revision>
  <dcterms:created xsi:type="dcterms:W3CDTF">2023-07-28T22:39:39Z</dcterms:created>
  <dcterms:modified xsi:type="dcterms:W3CDTF">2023-07-28T23:10:52Z</dcterms:modified>
</cp:coreProperties>
</file>